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1"/>
    <p:sldMasterId id="2147483683" r:id="rId2"/>
    <p:sldMasterId id="2147483694" r:id="rId3"/>
  </p:sldMasterIdLst>
  <p:notesMasterIdLst>
    <p:notesMasterId r:id="rId10"/>
  </p:notesMasterIdLst>
  <p:handoutMasterIdLst>
    <p:handoutMasterId r:id="rId11"/>
  </p:handoutMasterIdLst>
  <p:sldIdLst>
    <p:sldId id="487" r:id="rId4"/>
    <p:sldId id="470" r:id="rId5"/>
    <p:sldId id="485" r:id="rId6"/>
    <p:sldId id="488" r:id="rId7"/>
    <p:sldId id="486" r:id="rId8"/>
    <p:sldId id="489" r:id="rId9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71">
          <p15:clr>
            <a:srgbClr val="A4A3A4"/>
          </p15:clr>
        </p15:guide>
        <p15:guide id="2" pos="5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haarschmidt, Katrin" initials="SK" lastIdx="3" clrIdx="0"/>
  <p:cmAuthor id="1" name="Sooth, Vanessa" initials="SV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78A5"/>
    <a:srgbClr val="0065B0"/>
    <a:srgbClr val="213D9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1" autoAdjust="0"/>
    <p:restoredTop sz="90049" autoAdjust="0"/>
  </p:normalViewPr>
  <p:slideViewPr>
    <p:cSldViewPr snapToGrid="0" snapToObjects="1" showGuides="1">
      <p:cViewPr varScale="1">
        <p:scale>
          <a:sx n="62" d="100"/>
          <a:sy n="62" d="100"/>
        </p:scale>
        <p:origin x="106" y="53"/>
      </p:cViewPr>
      <p:guideLst>
        <p:guide orient="horz" pos="4071"/>
        <p:guide pos="546"/>
      </p:guideLst>
    </p:cSldViewPr>
  </p:slideViewPr>
  <p:outlineViewPr>
    <p:cViewPr>
      <p:scale>
        <a:sx n="33" d="100"/>
        <a:sy n="33" d="100"/>
      </p:scale>
      <p:origin x="0" y="-5256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3154" y="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57DC5-7EFC-44F7-B998-42668BBF9277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2F2A5-4C95-4D30-99AE-A4C684EDB6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4618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BB7E1-A05C-CC40-8025-3847481FDCE7}" type="datetimeFigureOut">
              <a:rPr lang="de-DE" smtClean="0"/>
              <a:pPr/>
              <a:t>04.06.2021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A6C01-5F67-F145-8333-D92E7030BCE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756343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u="non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DA6C01-5F67-F145-8333-D92E7030BCE1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2733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u="non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DA6C01-5F67-F145-8333-D92E7030BCE1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2111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u="non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DA6C01-5F67-F145-8333-D92E7030BCE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502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u="non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DA6C01-5F67-F145-8333-D92E7030BCE1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524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u="non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DA6C01-5F67-F145-8333-D92E7030BCE1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423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B8F5-A3E6-488E-9AAE-69E2EA7C1FA5}" type="datetime1">
              <a:rPr lang="pl-PL" smtClean="0"/>
              <a:t>04.06.2021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102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A74A-6D52-4733-8228-990C5707B1F1}" type="datetime1">
              <a:rPr lang="pl-PL" smtClean="0"/>
              <a:t>04.06.2021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786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B3751-FF4F-4D0F-A174-1EAABA71AF90}" type="datetime1">
              <a:rPr lang="pl-PL" smtClean="0"/>
              <a:t>04.06.2021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6281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6A9F-2177-4495-B253-438E6C489CB9}" type="datetime1">
              <a:rPr lang="pl-PL" smtClean="0"/>
              <a:t>04.06.2021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307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6AD80-07D1-485E-8AEE-12ED1266FA04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04.06.2021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330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9D5E-9F4B-409E-9C85-42EA29AF984E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04.06.2021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21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7796-5EDF-4DDD-8295-8C3F0C149FEB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04.06.2021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17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CB51-85BF-4DF2-9262-7996DC54286A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04.06.2021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146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4AB0-E12B-47FB-A3C8-45830CBA7476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04.06.2021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960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43F3-A6F3-4AF2-9E6C-FFA670A911A1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04.06.2021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4940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BD21-4BAF-4DAA-B2B5-01ECCF536230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04.06.2021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168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07E3-273C-4C35-9730-AEEFC6A4F656}" type="datetime1">
              <a:rPr lang="pl-PL" smtClean="0"/>
              <a:t>04.06.2021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2929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DA4FB-B2B0-4A49-845D-09A95AA7C15C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04.06.2021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512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32E6-2EEB-4EFA-BB61-E94425EBE2E9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04.06.2021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4020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C726-F2A2-4DD4-8CE3-88EDEA432D52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04.06.2021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0874565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88087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63829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41265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16197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54040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27884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0978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CF2F-2AF6-4724-AD9C-8D3EDEDBEE28}" type="datetime1">
              <a:rPr lang="pl-PL" smtClean="0"/>
              <a:t>04.06.2021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54628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06271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78875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6487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0218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1F1B6-9CFC-4E86-8BBA-BF6DB2B4C2D1}" type="datetime1">
              <a:rPr lang="pl-PL" smtClean="0"/>
              <a:t>04.06.2021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7282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92F3-0AF7-483E-9412-AB4404E63F96}" type="datetime1">
              <a:rPr lang="pl-PL" smtClean="0"/>
              <a:t>04.06.2021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273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E092-5801-4B31-9480-2D6A218DF53C}" type="datetime1">
              <a:rPr lang="pl-PL" smtClean="0"/>
              <a:t>04.06.2021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6702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BB27-2CF6-487B-9969-3EE4D1A5A88F}" type="datetime1">
              <a:rPr lang="pl-PL" smtClean="0"/>
              <a:t>04.06.2021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9794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82AF-3CE8-41C8-B5D9-9C80722D589D}" type="datetime1">
              <a:rPr lang="pl-PL" smtClean="0"/>
              <a:t>04.06.2021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645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5EDF-6510-4238-82B0-28F94FD74CF3}" type="datetime1">
              <a:rPr lang="pl-PL" smtClean="0"/>
              <a:t>04.06.2021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05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21673-6C86-4B54-807B-D9CFA721F565}" type="datetime1">
              <a:rPr lang="pl-PL" smtClean="0"/>
              <a:t>04.06.2021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F5501-3C6D-4AF8-83C2-1ECC1DEA4F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161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6203032" cy="685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55DE9D3-4206-4229-8B0C-9364A077238F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04.06.2021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8640"/>
            <a:ext cx="2195513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685" y="620688"/>
            <a:ext cx="1493837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065963" cy="3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29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rgbClr val="1F287D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v"/>
        <a:defRPr sz="1800" b="1" kern="1200">
          <a:solidFill>
            <a:srgbClr val="1F287D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5536" y="2924944"/>
            <a:ext cx="8229600" cy="132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59964"/>
            <a:ext cx="46085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973"/>
            <a:ext cx="6461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33" y="6123110"/>
            <a:ext cx="77311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236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83920" y="4149080"/>
            <a:ext cx="8229600" cy="1368152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1F287D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Marie Skłodowska-Curie Actions</a:t>
            </a:r>
            <a:br>
              <a:rPr lang="en-US" sz="2800" b="1" dirty="0">
                <a:solidFill>
                  <a:srgbClr val="1F287D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tr-TR" sz="2800" b="1" dirty="0" err="1" smtClean="0">
                <a:solidFill>
                  <a:srgbClr val="1F287D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Tips</a:t>
            </a:r>
            <a:r>
              <a:rPr lang="tr-TR" sz="2800" b="1" dirty="0" smtClean="0">
                <a:solidFill>
                  <a:srgbClr val="1F287D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tr-TR" sz="2800" b="1" dirty="0" err="1" smtClean="0">
                <a:solidFill>
                  <a:srgbClr val="1F287D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and</a:t>
            </a:r>
            <a:r>
              <a:rPr lang="tr-TR" sz="2800" b="1" dirty="0" smtClean="0">
                <a:solidFill>
                  <a:srgbClr val="1F287D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tr-TR" sz="2800" b="1" dirty="0" err="1" smtClean="0">
                <a:solidFill>
                  <a:srgbClr val="1F287D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Hints</a:t>
            </a:r>
            <a:r>
              <a:rPr lang="en-US" sz="2800" b="1" dirty="0">
                <a:solidFill>
                  <a:srgbClr val="1F287D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sz="2800" b="1" dirty="0">
                <a:solidFill>
                  <a:srgbClr val="1F287D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pl-PL" sz="2800" b="1" dirty="0">
              <a:solidFill>
                <a:srgbClr val="1F287D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" name="Tytuł 1"/>
          <p:cNvSpPr txBox="1">
            <a:spLocks/>
          </p:cNvSpPr>
          <p:nvPr/>
        </p:nvSpPr>
        <p:spPr>
          <a:xfrm>
            <a:off x="483920" y="5157192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000" b="1" i="0" u="none" strike="noStrike" kern="1200" cap="none" spc="0" normalizeH="0" baseline="0" noProof="0" dirty="0">
                <a:ln>
                  <a:noFill/>
                </a:ln>
                <a:solidFill>
                  <a:srgbClr val="1F287D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Şeyma </a:t>
            </a:r>
            <a:r>
              <a:rPr kumimoji="0" lang="tr-T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287D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Sayımlar</a:t>
            </a:r>
          </a:p>
        </p:txBody>
      </p:sp>
      <p:sp>
        <p:nvSpPr>
          <p:cNvPr id="23" name="Tytuł 1"/>
          <p:cNvSpPr txBox="1">
            <a:spLocks/>
          </p:cNvSpPr>
          <p:nvPr/>
        </p:nvSpPr>
        <p:spPr>
          <a:xfrm>
            <a:off x="5325184" y="198396"/>
            <a:ext cx="345638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600" b="1" i="0" u="none" strike="noStrike" kern="1200" cap="none" spc="0" normalizeH="0" baseline="0" noProof="0" dirty="0">
                <a:ln>
                  <a:noFill/>
                </a:ln>
                <a:solidFill>
                  <a:srgbClr val="1F287D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Riga (I </a:t>
            </a:r>
            <a:r>
              <a:rPr kumimoji="0" lang="tr-T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1F287D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wish</a:t>
            </a:r>
            <a:r>
              <a:rPr kumimoji="0" lang="tr-TR" sz="1600" b="1" i="0" u="none" strike="noStrike" kern="1200" cap="none" spc="0" normalizeH="0" baseline="0" noProof="0" dirty="0">
                <a:ln>
                  <a:noFill/>
                </a:ln>
                <a:solidFill>
                  <a:srgbClr val="1F287D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)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F287D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, </a:t>
            </a:r>
            <a:r>
              <a:rPr kumimoji="0" lang="tr-T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287D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08 </a:t>
            </a:r>
            <a:r>
              <a:rPr kumimoji="0" lang="tr-T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1F287D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June</a:t>
            </a:r>
            <a:r>
              <a:rPr kumimoji="0" lang="tr-TR" sz="1600" b="1" i="0" u="none" strike="noStrike" kern="1200" cap="none" spc="0" normalizeH="0" baseline="0" noProof="0" dirty="0">
                <a:ln>
                  <a:noFill/>
                </a:ln>
                <a:solidFill>
                  <a:srgbClr val="1F287D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2021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1F287D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9225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2570" y="315100"/>
            <a:ext cx="6203032" cy="685254"/>
          </a:xfrm>
        </p:spPr>
        <p:txBody>
          <a:bodyPr>
            <a:normAutofit/>
          </a:bodyPr>
          <a:lstStyle/>
          <a:p>
            <a:r>
              <a:rPr lang="tr-TR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ATTENTION!</a:t>
            </a: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104"/>
            <a:ext cx="8229600" cy="5071246"/>
          </a:xfrm>
        </p:spPr>
        <p:txBody>
          <a:bodyPr>
            <a:normAutofit/>
          </a:bodyPr>
          <a:lstStyle/>
          <a:p>
            <a:r>
              <a:rPr lang="en-US" sz="2000" b="0" dirty="0" smtClean="0"/>
              <a:t>Always </a:t>
            </a:r>
            <a:r>
              <a:rPr lang="en-US" sz="2000" dirty="0"/>
              <a:t>apply simultaneously </a:t>
            </a:r>
            <a:r>
              <a:rPr lang="en-US" sz="2000" b="0" dirty="0"/>
              <a:t>for different funding opportunities, otherwise it would be too risky (many do so, it is perfectly fine) </a:t>
            </a:r>
            <a:endParaRPr lang="tr-TR" sz="2000" b="0" dirty="0" smtClean="0"/>
          </a:p>
          <a:p>
            <a:endParaRPr lang="en-US" sz="2000" b="0" dirty="0"/>
          </a:p>
          <a:p>
            <a:r>
              <a:rPr lang="en-US" sz="2000" dirty="0" smtClean="0"/>
              <a:t>Start </a:t>
            </a:r>
            <a:r>
              <a:rPr lang="en-US" sz="2000" dirty="0"/>
              <a:t>writing early </a:t>
            </a:r>
            <a:r>
              <a:rPr lang="en-US" sz="2000" dirty="0" smtClean="0"/>
              <a:t>enough</a:t>
            </a:r>
            <a:r>
              <a:rPr lang="tr-TR" sz="2000" dirty="0" smtClean="0"/>
              <a:t> - </a:t>
            </a:r>
            <a:r>
              <a:rPr lang="en-US" sz="2000" b="0" dirty="0" smtClean="0"/>
              <a:t>you </a:t>
            </a:r>
            <a:r>
              <a:rPr lang="en-US" sz="2000" b="0" dirty="0"/>
              <a:t>will rewrite your proposal over and over (3 months before the deadline at the latest) </a:t>
            </a:r>
            <a:endParaRPr lang="tr-TR" sz="2000" b="0" dirty="0" smtClean="0"/>
          </a:p>
          <a:p>
            <a:endParaRPr lang="en-US" sz="2000" b="0" dirty="0"/>
          </a:p>
          <a:p>
            <a:r>
              <a:rPr lang="en-US" sz="2000" b="0" dirty="0" smtClean="0"/>
              <a:t>Write </a:t>
            </a:r>
            <a:r>
              <a:rPr lang="en-US" sz="2000" b="0" dirty="0"/>
              <a:t>the proposal </a:t>
            </a:r>
            <a:r>
              <a:rPr lang="en-US" sz="2000" dirty="0"/>
              <a:t>in cooperation with the supervisor/host institution </a:t>
            </a:r>
            <a:r>
              <a:rPr lang="en-US" sz="2000" b="0" dirty="0"/>
              <a:t> </a:t>
            </a:r>
            <a:r>
              <a:rPr lang="en-US" sz="2000" b="0" dirty="0"/>
              <a:t>you will need a lot of information </a:t>
            </a:r>
            <a:endParaRPr lang="tr-TR" sz="2000" b="0" dirty="0" smtClean="0"/>
          </a:p>
          <a:p>
            <a:pPr marL="0" indent="0">
              <a:buNone/>
            </a:pPr>
            <a:endParaRPr lang="en-US" sz="2000" b="0" dirty="0"/>
          </a:p>
          <a:p>
            <a:r>
              <a:rPr lang="en-US" sz="2000" dirty="0" smtClean="0"/>
              <a:t>Let </a:t>
            </a:r>
            <a:r>
              <a:rPr lang="en-US" sz="2000" dirty="0"/>
              <a:t>others (non-experts as well) read your proposal </a:t>
            </a:r>
            <a:r>
              <a:rPr lang="en-US" sz="2000" b="0" dirty="0"/>
              <a:t> </a:t>
            </a:r>
            <a:r>
              <a:rPr lang="en-US" sz="2000" b="0" dirty="0"/>
              <a:t>they must at least get a clue what your proposal is all about </a:t>
            </a:r>
            <a:endParaRPr lang="tr-TR" sz="2000" b="0" dirty="0" smtClean="0"/>
          </a:p>
          <a:p>
            <a:endParaRPr lang="tr-TR" sz="2000" b="0" dirty="0" smtClean="0"/>
          </a:p>
          <a:p>
            <a:r>
              <a:rPr lang="en-GB" altLang="de-DE" sz="2000" b="0" dirty="0" smtClean="0"/>
              <a:t>Do </a:t>
            </a:r>
            <a:r>
              <a:rPr lang="en-GB" altLang="de-DE" sz="2000" b="0" dirty="0"/>
              <a:t>not hesitate to contact </a:t>
            </a:r>
            <a:r>
              <a:rPr lang="en-GB" altLang="de-DE" sz="2000" b="0" dirty="0" smtClean="0"/>
              <a:t>your</a:t>
            </a:r>
            <a:r>
              <a:rPr lang="tr-TR" altLang="de-DE" sz="2000" b="0" dirty="0"/>
              <a:t> </a:t>
            </a:r>
            <a:r>
              <a:rPr lang="tr-TR" altLang="de-DE" sz="2000" b="0" dirty="0" err="1" smtClean="0"/>
              <a:t>and</a:t>
            </a:r>
            <a:r>
              <a:rPr lang="tr-TR" altLang="de-DE" sz="2000" b="0" dirty="0" smtClean="0"/>
              <a:t> </a:t>
            </a:r>
            <a:r>
              <a:rPr lang="tr-TR" altLang="de-DE" sz="2000" b="0" dirty="0" err="1" smtClean="0"/>
              <a:t>the</a:t>
            </a:r>
            <a:r>
              <a:rPr lang="tr-TR" altLang="de-DE" sz="2000" b="0" dirty="0" smtClean="0"/>
              <a:t> </a:t>
            </a:r>
            <a:r>
              <a:rPr lang="tr-TR" altLang="de-DE" sz="2000" b="0" dirty="0" err="1" smtClean="0"/>
              <a:t>aimed</a:t>
            </a:r>
            <a:r>
              <a:rPr lang="tr-TR" altLang="de-DE" sz="2000" b="0" dirty="0" smtClean="0"/>
              <a:t> </a:t>
            </a:r>
            <a:r>
              <a:rPr lang="tr-TR" altLang="de-DE" sz="2000" b="0" dirty="0" err="1" smtClean="0"/>
              <a:t>country’s</a:t>
            </a:r>
            <a:r>
              <a:rPr lang="tr-TR" altLang="de-DE" sz="2000" b="0" dirty="0" smtClean="0"/>
              <a:t> </a:t>
            </a:r>
            <a:r>
              <a:rPr lang="en-GB" altLang="de-DE" sz="2000" dirty="0" smtClean="0"/>
              <a:t>EU </a:t>
            </a:r>
            <a:r>
              <a:rPr lang="en-GB" altLang="de-DE" sz="2000" dirty="0"/>
              <a:t>Liaison Office </a:t>
            </a:r>
            <a:r>
              <a:rPr lang="en-GB" altLang="de-DE" sz="2000" b="0" dirty="0"/>
              <a:t>and </a:t>
            </a:r>
            <a:r>
              <a:rPr lang="en-GB" altLang="de-DE" sz="2000" dirty="0"/>
              <a:t>the National Contact Point</a:t>
            </a:r>
          </a:p>
          <a:p>
            <a:endParaRPr lang="en-US" b="0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8BCCCF-8EBA-41F6-9A78-49328144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349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2023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Choose a well-known supervisor (if possible) in the field (names can impress) – </a:t>
            </a:r>
            <a:r>
              <a:rPr lang="en-US" sz="2000" b="0" dirty="0"/>
              <a:t>nevertheless, you might choose rather unexperienced supervisors (e.g. Assistant Professors) in case they do outstanding research </a:t>
            </a:r>
            <a:endParaRPr lang="tr-TR" sz="2000" b="0" dirty="0"/>
          </a:p>
          <a:p>
            <a:endParaRPr lang="en-GB" altLang="de-DE" sz="2000" dirty="0">
              <a:sym typeface="Wingdings" pitchFamily="2" charset="2"/>
            </a:endParaRPr>
          </a:p>
          <a:p>
            <a:r>
              <a:rPr lang="en-GB" altLang="de-DE" sz="2000" b="0" dirty="0">
                <a:sym typeface="Wingdings" pitchFamily="2" charset="2"/>
              </a:rPr>
              <a:t>The</a:t>
            </a:r>
            <a:r>
              <a:rPr lang="en-GB" altLang="de-DE" sz="2000" dirty="0">
                <a:sym typeface="Wingdings" pitchFamily="2" charset="2"/>
              </a:rPr>
              <a:t> beginning </a:t>
            </a:r>
            <a:r>
              <a:rPr lang="en-GB" altLang="de-DE" sz="2000" b="0" dirty="0">
                <a:sym typeface="Wingdings" pitchFamily="2" charset="2"/>
              </a:rPr>
              <a:t>of your proposal </a:t>
            </a:r>
            <a:r>
              <a:rPr lang="en-GB" altLang="de-DE" sz="2000" dirty="0">
                <a:sym typeface="Wingdings" pitchFamily="2" charset="2"/>
              </a:rPr>
              <a:t>must arouse curiosity, </a:t>
            </a:r>
            <a:r>
              <a:rPr lang="en-GB" altLang="de-DE" sz="2000" b="0" dirty="0">
                <a:sym typeface="Wingdings" pitchFamily="2" charset="2"/>
              </a:rPr>
              <a:t>the </a:t>
            </a:r>
            <a:r>
              <a:rPr lang="en-GB" altLang="de-DE" sz="2000" dirty="0">
                <a:sym typeface="Wingdings" pitchFamily="2" charset="2"/>
              </a:rPr>
              <a:t>end</a:t>
            </a:r>
            <a:r>
              <a:rPr lang="en-GB" altLang="de-DE" sz="2000" b="0" dirty="0">
                <a:sym typeface="Wingdings" pitchFamily="2" charset="2"/>
              </a:rPr>
              <a:t> must be a</a:t>
            </a:r>
            <a:r>
              <a:rPr lang="en-GB" altLang="de-DE" sz="2000" dirty="0">
                <a:sym typeface="Wingdings" pitchFamily="2" charset="2"/>
              </a:rPr>
              <a:t> final conclusion  </a:t>
            </a:r>
            <a:r>
              <a:rPr lang="en-GB" altLang="de-DE" sz="2000" b="0" dirty="0">
                <a:sym typeface="Wingdings" pitchFamily="2" charset="2"/>
              </a:rPr>
              <a:t>these two paragraphs are of special importance in any kind of </a:t>
            </a:r>
            <a:r>
              <a:rPr lang="en-GB" altLang="de-DE" sz="2000" b="0" dirty="0" smtClean="0">
                <a:sym typeface="Wingdings" pitchFamily="2" charset="2"/>
              </a:rPr>
              <a:t>text</a:t>
            </a:r>
            <a:endParaRPr lang="tr-TR" altLang="de-DE" sz="2000" b="0" dirty="0" smtClean="0">
              <a:sym typeface="Wingdings" pitchFamily="2" charset="2"/>
            </a:endParaRPr>
          </a:p>
          <a:p>
            <a:endParaRPr lang="en-GB" altLang="de-DE" sz="2000" dirty="0">
              <a:sym typeface="Wingdings" pitchFamily="2" charset="2"/>
            </a:endParaRPr>
          </a:p>
          <a:p>
            <a:r>
              <a:rPr lang="en-GB" altLang="de-DE" sz="2000" dirty="0">
                <a:sym typeface="Wingdings" pitchFamily="2" charset="2"/>
              </a:rPr>
              <a:t>Do not underestimate </a:t>
            </a:r>
            <a:r>
              <a:rPr lang="en-GB" altLang="de-DE" sz="2000" b="0" dirty="0">
                <a:sym typeface="Wingdings" pitchFamily="2" charset="2"/>
              </a:rPr>
              <a:t>any category of a proposal with less value concerning the </a:t>
            </a:r>
            <a:r>
              <a:rPr lang="en-GB" altLang="de-DE" sz="2000" dirty="0">
                <a:sym typeface="Wingdings" pitchFamily="2" charset="2"/>
              </a:rPr>
              <a:t>evaluation criteria </a:t>
            </a:r>
            <a:r>
              <a:rPr lang="en-GB" altLang="de-DE" sz="2000" b="0" dirty="0">
                <a:sym typeface="Wingdings" pitchFamily="2" charset="2"/>
              </a:rPr>
              <a:t> all parts of the proposal are important to be </a:t>
            </a:r>
            <a:r>
              <a:rPr lang="en-GB" altLang="de-DE" sz="2000" b="0" dirty="0" smtClean="0">
                <a:sym typeface="Wingdings" pitchFamily="2" charset="2"/>
              </a:rPr>
              <a:t>successful</a:t>
            </a:r>
            <a:endParaRPr lang="tr-TR" altLang="de-DE" sz="2000" b="0" dirty="0" smtClean="0">
              <a:sym typeface="Wingdings" pitchFamily="2" charset="2"/>
            </a:endParaRPr>
          </a:p>
          <a:p>
            <a:endParaRPr lang="en-GB" altLang="de-DE" sz="2000" dirty="0">
              <a:sym typeface="Wingdings" pitchFamily="2" charset="2"/>
            </a:endParaRPr>
          </a:p>
          <a:p>
            <a:r>
              <a:rPr lang="en-GB" altLang="de-DE" sz="2000" b="0" dirty="0">
                <a:sym typeface="Wingdings" pitchFamily="2" charset="2"/>
              </a:rPr>
              <a:t>Do not write a technical report </a:t>
            </a:r>
            <a:r>
              <a:rPr lang="en-GB" altLang="de-DE" sz="2000" dirty="0">
                <a:sym typeface="Wingdings" pitchFamily="2" charset="2"/>
              </a:rPr>
              <a:t>– tell a story, sell a </a:t>
            </a:r>
            <a:r>
              <a:rPr lang="en-GB" altLang="de-DE" sz="2000" dirty="0" smtClean="0">
                <a:sym typeface="Wingdings" pitchFamily="2" charset="2"/>
              </a:rPr>
              <a:t>story</a:t>
            </a:r>
            <a:endParaRPr lang="tr-TR" altLang="de-DE" sz="2000" dirty="0" smtClean="0">
              <a:sym typeface="Wingdings" pitchFamily="2" charset="2"/>
            </a:endParaRPr>
          </a:p>
          <a:p>
            <a:endParaRPr lang="en-GB" altLang="de-DE" sz="2000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8BCCCF-8EBA-41F6-9A78-49328144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690664" y="315100"/>
            <a:ext cx="6203032" cy="685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1F287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tr-TR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ATTENTION!</a:t>
            </a: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646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2570" y="315100"/>
            <a:ext cx="6203032" cy="685254"/>
          </a:xfrm>
        </p:spPr>
        <p:txBody>
          <a:bodyPr>
            <a:normAutofit/>
          </a:bodyPr>
          <a:lstStyle/>
          <a:p>
            <a:r>
              <a:rPr lang="tr-TR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ATTENTION!</a:t>
            </a: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2418"/>
            <a:ext cx="8229600" cy="5013932"/>
          </a:xfrm>
        </p:spPr>
        <p:txBody>
          <a:bodyPr>
            <a:normAutofit fontScale="92500" lnSpcReduction="20000"/>
          </a:bodyPr>
          <a:lstStyle/>
          <a:p>
            <a:r>
              <a:rPr lang="en-GB" altLang="de-DE" sz="2200" dirty="0" smtClean="0">
                <a:sym typeface="Wingdings" pitchFamily="2" charset="2"/>
              </a:rPr>
              <a:t>Avoid </a:t>
            </a:r>
            <a:r>
              <a:rPr lang="en-GB" altLang="de-DE" sz="2200" dirty="0">
                <a:sym typeface="Wingdings" pitchFamily="2" charset="2"/>
              </a:rPr>
              <a:t>spelling errors  </a:t>
            </a:r>
            <a:r>
              <a:rPr lang="en-GB" altLang="de-DE" sz="2200" b="0" dirty="0">
                <a:sym typeface="Wingdings" pitchFamily="2" charset="2"/>
              </a:rPr>
              <a:t>make use of professional proofreading if </a:t>
            </a:r>
            <a:r>
              <a:rPr lang="en-GB" altLang="de-DE" sz="2200" b="0" dirty="0" smtClean="0">
                <a:sym typeface="Wingdings" pitchFamily="2" charset="2"/>
              </a:rPr>
              <a:t>necessary</a:t>
            </a:r>
            <a:endParaRPr lang="tr-TR" altLang="de-DE" sz="2200" b="0" dirty="0" smtClean="0">
              <a:sym typeface="Wingdings" pitchFamily="2" charset="2"/>
            </a:endParaRPr>
          </a:p>
          <a:p>
            <a:endParaRPr lang="en-GB" altLang="de-DE" sz="2200" b="0" dirty="0">
              <a:sym typeface="Wingdings" pitchFamily="2" charset="2"/>
            </a:endParaRPr>
          </a:p>
          <a:p>
            <a:r>
              <a:rPr lang="en-GB" altLang="de-DE" sz="2200" dirty="0">
                <a:sym typeface="Wingdings" pitchFamily="2" charset="2"/>
              </a:rPr>
              <a:t>Adhere closely to the given </a:t>
            </a:r>
            <a:r>
              <a:rPr lang="en-GB" altLang="de-DE" sz="2200" dirty="0" smtClean="0">
                <a:sym typeface="Wingdings" pitchFamily="2" charset="2"/>
              </a:rPr>
              <a:t>format</a:t>
            </a:r>
            <a:endParaRPr lang="tr-TR" altLang="de-DE" sz="2200" dirty="0" smtClean="0">
              <a:sym typeface="Wingdings" pitchFamily="2" charset="2"/>
            </a:endParaRPr>
          </a:p>
          <a:p>
            <a:pPr marL="0" indent="0">
              <a:buNone/>
            </a:pPr>
            <a:endParaRPr lang="tr-TR" altLang="de-DE" sz="2200" b="0" u="sng" dirty="0" smtClean="0"/>
          </a:p>
          <a:p>
            <a:r>
              <a:rPr lang="en-GB" sz="2200" b="0" dirty="0"/>
              <a:t>Respect the </a:t>
            </a:r>
            <a:r>
              <a:rPr lang="en-GB" sz="2200" dirty="0"/>
              <a:t>page limit </a:t>
            </a:r>
            <a:r>
              <a:rPr lang="en-GB" sz="2200" b="0" dirty="0"/>
              <a:t>by all means</a:t>
            </a:r>
          </a:p>
          <a:p>
            <a:pPr marL="0" indent="0">
              <a:buNone/>
            </a:pPr>
            <a:endParaRPr lang="tr-TR" sz="2200" dirty="0" smtClean="0"/>
          </a:p>
          <a:p>
            <a:r>
              <a:rPr lang="en-GB" altLang="de-DE" sz="2200" dirty="0" smtClean="0"/>
              <a:t>Do not use only super special language </a:t>
            </a:r>
            <a:r>
              <a:rPr lang="en-GB" altLang="de-DE" sz="2200" b="0" dirty="0" smtClean="0"/>
              <a:t>(experts are not necessarily from your exact field of research)</a:t>
            </a:r>
            <a:endParaRPr lang="tr-TR" altLang="de-DE" sz="2200" b="0" dirty="0" smtClean="0"/>
          </a:p>
          <a:p>
            <a:endParaRPr lang="tr-TR" altLang="de-DE" sz="2200" b="0" dirty="0"/>
          </a:p>
          <a:p>
            <a:r>
              <a:rPr lang="tr-TR" sz="2200" b="0" dirty="0" err="1"/>
              <a:t>Always</a:t>
            </a:r>
            <a:r>
              <a:rPr lang="tr-TR" sz="2200" b="0" dirty="0"/>
              <a:t> </a:t>
            </a:r>
            <a:r>
              <a:rPr lang="tr-TR" sz="2200" b="0" dirty="0" err="1"/>
              <a:t>use</a:t>
            </a:r>
            <a:r>
              <a:rPr lang="tr-TR" sz="2200" b="0" dirty="0"/>
              <a:t> </a:t>
            </a:r>
            <a:r>
              <a:rPr lang="tr-TR" sz="2200" b="0" dirty="0" err="1"/>
              <a:t>the</a:t>
            </a:r>
            <a:r>
              <a:rPr lang="tr-TR" sz="2200" b="0" dirty="0"/>
              <a:t> </a:t>
            </a:r>
            <a:r>
              <a:rPr lang="tr-TR" sz="2200" dirty="0" err="1"/>
              <a:t>call</a:t>
            </a:r>
            <a:r>
              <a:rPr lang="tr-TR" sz="2200" dirty="0"/>
              <a:t> </a:t>
            </a:r>
            <a:r>
              <a:rPr lang="tr-TR" sz="2200" dirty="0" err="1"/>
              <a:t>Template</a:t>
            </a:r>
            <a:r>
              <a:rPr lang="tr-TR" sz="2200" dirty="0"/>
              <a:t> </a:t>
            </a:r>
            <a:r>
              <a:rPr lang="tr-TR" sz="2200" b="0" dirty="0"/>
              <a:t>on </a:t>
            </a:r>
            <a:r>
              <a:rPr lang="tr-TR" sz="2200" b="0" dirty="0" err="1"/>
              <a:t>the</a:t>
            </a:r>
            <a:r>
              <a:rPr lang="tr-TR" sz="2200" b="0" dirty="0"/>
              <a:t> </a:t>
            </a:r>
            <a:r>
              <a:rPr lang="tr-TR" sz="2200" b="0" dirty="0" err="1"/>
              <a:t>date</a:t>
            </a:r>
            <a:r>
              <a:rPr lang="tr-TR" sz="2200" b="0" dirty="0"/>
              <a:t> –</a:t>
            </a:r>
            <a:r>
              <a:rPr lang="tr-TR" sz="2200" b="0" dirty="0" err="1"/>
              <a:t>subheadings</a:t>
            </a:r>
            <a:r>
              <a:rPr lang="tr-TR" sz="2200" b="0" dirty="0"/>
              <a:t> </a:t>
            </a:r>
            <a:r>
              <a:rPr lang="tr-TR" sz="2200" b="0" dirty="0" err="1"/>
              <a:t>provides</a:t>
            </a:r>
            <a:r>
              <a:rPr lang="tr-TR" sz="2200" b="0" dirty="0"/>
              <a:t> </a:t>
            </a:r>
            <a:r>
              <a:rPr lang="tr-TR" sz="2200" b="0" dirty="0" err="1"/>
              <a:t>good</a:t>
            </a:r>
            <a:r>
              <a:rPr lang="tr-TR" sz="2200" b="0" dirty="0"/>
              <a:t> </a:t>
            </a:r>
            <a:r>
              <a:rPr lang="tr-TR" sz="2200" b="0" dirty="0" err="1" smtClean="0"/>
              <a:t>structure</a:t>
            </a:r>
            <a:endParaRPr lang="tr-TR" sz="2200" b="0" dirty="0" smtClean="0"/>
          </a:p>
          <a:p>
            <a:endParaRPr lang="tr-TR" altLang="de-DE" sz="2200" b="0" dirty="0"/>
          </a:p>
          <a:p>
            <a:r>
              <a:rPr lang="en-GB" altLang="de-DE" sz="2200" dirty="0">
                <a:sym typeface="Wingdings" pitchFamily="2" charset="2"/>
              </a:rPr>
              <a:t>Readability: </a:t>
            </a:r>
            <a:r>
              <a:rPr lang="en-GB" altLang="de-DE" sz="2200" b="0" dirty="0"/>
              <a:t>Make it easy to find the relevant aspects in the text, use figures, emphasise by formatting (bold, underlined, italics), separate sections, use footnotes sparingly (no important information</a:t>
            </a:r>
            <a:r>
              <a:rPr lang="en-GB" altLang="de-DE" sz="2200" b="0" dirty="0" smtClean="0"/>
              <a:t>)</a:t>
            </a:r>
            <a:endParaRPr lang="en-GB" altLang="de-DE" sz="2200" b="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8BCCCF-8EBA-41F6-9A78-49328144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78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298" y="295645"/>
            <a:ext cx="6203032" cy="685254"/>
          </a:xfrm>
        </p:spPr>
        <p:txBody>
          <a:bodyPr>
            <a:normAutofit/>
          </a:bodyPr>
          <a:lstStyle/>
          <a:p>
            <a:r>
              <a:rPr lang="tr-TR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FORMAT</a:t>
            </a: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09816"/>
            <a:ext cx="8229600" cy="415712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altLang="de-DE" sz="2000" b="0" dirty="0" smtClean="0"/>
              <a:t>Do not </a:t>
            </a:r>
            <a:r>
              <a:rPr lang="en-GB" altLang="de-DE" sz="2000" dirty="0" smtClean="0"/>
              <a:t>overuse </a:t>
            </a:r>
            <a:r>
              <a:rPr lang="en-GB" altLang="de-DE" sz="2000" b="0" dirty="0" smtClean="0"/>
              <a:t>graphs etc. </a:t>
            </a:r>
          </a:p>
          <a:p>
            <a:pPr marL="0" indent="0">
              <a:lnSpc>
                <a:spcPct val="90000"/>
              </a:lnSpc>
              <a:buNone/>
            </a:pPr>
            <a:endParaRPr lang="tr-TR" altLang="de-DE" sz="20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GB" altLang="de-DE" sz="2000" dirty="0" smtClean="0">
                <a:sym typeface="Wingdings" pitchFamily="2" charset="2"/>
              </a:rPr>
              <a:t>Do not use hyperlinks </a:t>
            </a:r>
            <a:r>
              <a:rPr lang="en-GB" altLang="de-DE" sz="2000" b="0" dirty="0" smtClean="0">
                <a:sym typeface="Wingdings" pitchFamily="2" charset="2"/>
              </a:rPr>
              <a:t>in the core text</a:t>
            </a:r>
            <a:endParaRPr lang="tr-TR" altLang="de-DE" sz="2000" b="0" dirty="0" smtClean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buNone/>
            </a:pPr>
            <a:endParaRPr lang="tr-TR" sz="2000" dirty="0" smtClean="0"/>
          </a:p>
          <a:p>
            <a:pPr>
              <a:lnSpc>
                <a:spcPct val="90000"/>
              </a:lnSpc>
            </a:pPr>
            <a:r>
              <a:rPr lang="en-GB" sz="2000" dirty="0" smtClean="0"/>
              <a:t>Use footnotes for references </a:t>
            </a:r>
            <a:r>
              <a:rPr lang="en-GB" sz="2000" b="0" dirty="0" smtClean="0"/>
              <a:t>exclusively – endnotes or citations within the text are not allowed</a:t>
            </a:r>
            <a:endParaRPr lang="tr-TR" sz="2000" b="0" dirty="0" smtClean="0"/>
          </a:p>
          <a:p>
            <a:pPr>
              <a:lnSpc>
                <a:spcPct val="90000"/>
              </a:lnSpc>
            </a:pPr>
            <a:endParaRPr lang="en-GB" sz="2000" dirty="0" smtClean="0"/>
          </a:p>
          <a:p>
            <a:pPr>
              <a:lnSpc>
                <a:spcPct val="90000"/>
              </a:lnSpc>
            </a:pPr>
            <a:r>
              <a:rPr lang="en-GB" sz="2000" dirty="0" smtClean="0"/>
              <a:t>Use font size 11 in running text, font size 8 in footnotes, tables and Gantt chart</a:t>
            </a:r>
            <a:endParaRPr lang="tr-TR" sz="2000" dirty="0" smtClean="0"/>
          </a:p>
          <a:p>
            <a:pPr>
              <a:lnSpc>
                <a:spcPct val="90000"/>
              </a:lnSpc>
            </a:pPr>
            <a:endParaRPr lang="en-GB" sz="2000" dirty="0" smtClean="0"/>
          </a:p>
          <a:p>
            <a:pPr>
              <a:lnSpc>
                <a:spcPct val="90000"/>
              </a:lnSpc>
            </a:pPr>
            <a:r>
              <a:rPr lang="en-GB" sz="2000" dirty="0" smtClean="0"/>
              <a:t>Line spacing: single</a:t>
            </a:r>
            <a:r>
              <a:rPr lang="tr-TR" sz="2000" dirty="0" smtClean="0"/>
              <a:t> / </a:t>
            </a:r>
            <a:r>
              <a:rPr lang="en-GB" sz="2000" dirty="0" smtClean="0"/>
              <a:t>Margin: 1,5 cm</a:t>
            </a:r>
            <a:endParaRPr lang="tr-TR" sz="2000" dirty="0" smtClean="0"/>
          </a:p>
          <a:p>
            <a:pPr marL="0" indent="0">
              <a:lnSpc>
                <a:spcPct val="90000"/>
              </a:lnSpc>
              <a:buNone/>
            </a:pPr>
            <a:endParaRPr lang="en-GB" sz="2000" dirty="0" smtClean="0"/>
          </a:p>
          <a:p>
            <a:pPr>
              <a:lnSpc>
                <a:spcPct val="90000"/>
              </a:lnSpc>
            </a:pPr>
            <a:r>
              <a:rPr lang="en-GB" sz="2000" dirty="0" smtClean="0"/>
              <a:t>Use Arial, Arial Narrow or TNR – </a:t>
            </a:r>
            <a:r>
              <a:rPr lang="en-GB" sz="2000" b="0" dirty="0" smtClean="0"/>
              <a:t>you can save at least ½ page by using TNR compared to Arial – do not use Verdana (font of the template)</a:t>
            </a:r>
            <a:endParaRPr lang="en-GB" sz="2000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8BCCCF-8EBA-41F6-9A78-49328144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95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298" y="295645"/>
            <a:ext cx="6203032" cy="685254"/>
          </a:xfrm>
        </p:spPr>
        <p:txBody>
          <a:bodyPr>
            <a:normAutofit/>
          </a:bodyPr>
          <a:lstStyle/>
          <a:p>
            <a:r>
              <a:rPr lang="tr-TR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FORMAT</a:t>
            </a: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09816"/>
            <a:ext cx="8229600" cy="415712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tr-TR" altLang="de-DE" sz="2000" b="0" dirty="0" smtClean="0"/>
              <a:t>Put </a:t>
            </a:r>
            <a:r>
              <a:rPr lang="tr-TR" altLang="de-DE" sz="2000" b="0" dirty="0" err="1" smtClean="0"/>
              <a:t>the</a:t>
            </a:r>
            <a:r>
              <a:rPr lang="tr-TR" altLang="de-DE" sz="2000" b="0" dirty="0" smtClean="0"/>
              <a:t> </a:t>
            </a:r>
            <a:r>
              <a:rPr lang="tr-TR" altLang="de-DE" sz="2000" dirty="0" err="1" smtClean="0"/>
              <a:t>proposal</a:t>
            </a:r>
            <a:r>
              <a:rPr lang="tr-TR" altLang="de-DE" sz="2000" dirty="0" smtClean="0"/>
              <a:t> </a:t>
            </a:r>
            <a:r>
              <a:rPr lang="tr-TR" altLang="de-DE" sz="2000" dirty="0" err="1" smtClean="0"/>
              <a:t>acronym</a:t>
            </a:r>
            <a:r>
              <a:rPr lang="tr-TR" altLang="de-DE" sz="2000" b="0" dirty="0" smtClean="0"/>
              <a:t> in </a:t>
            </a:r>
            <a:r>
              <a:rPr lang="tr-TR" altLang="de-DE" sz="2000" b="0" dirty="0" err="1" smtClean="0"/>
              <a:t>the</a:t>
            </a:r>
            <a:r>
              <a:rPr lang="tr-TR" altLang="de-DE" sz="2000" b="0" dirty="0" smtClean="0"/>
              <a:t> </a:t>
            </a:r>
            <a:r>
              <a:rPr lang="tr-TR" altLang="de-DE" sz="2000" dirty="0" err="1"/>
              <a:t>H</a:t>
            </a:r>
            <a:r>
              <a:rPr lang="tr-TR" altLang="de-DE" sz="2000" dirty="0" err="1" smtClean="0"/>
              <a:t>eader</a:t>
            </a:r>
            <a:endParaRPr lang="tr-TR" altLang="de-DE" sz="2000" dirty="0" smtClean="0"/>
          </a:p>
          <a:p>
            <a:pPr>
              <a:lnSpc>
                <a:spcPct val="90000"/>
              </a:lnSpc>
            </a:pPr>
            <a:endParaRPr lang="tr-TR" altLang="de-DE" sz="2000" b="0" dirty="0" smtClean="0"/>
          </a:p>
          <a:p>
            <a:pPr>
              <a:lnSpc>
                <a:spcPct val="90000"/>
              </a:lnSpc>
            </a:pPr>
            <a:r>
              <a:rPr lang="tr-TR" sz="2000" b="0" dirty="0" smtClean="0"/>
              <a:t>Put </a:t>
            </a:r>
            <a:r>
              <a:rPr lang="tr-TR" sz="2000" b="0" dirty="0" err="1" smtClean="0"/>
              <a:t>the</a:t>
            </a:r>
            <a:r>
              <a:rPr lang="tr-TR" sz="2000" b="0" dirty="0" smtClean="0"/>
              <a:t> </a:t>
            </a:r>
            <a:r>
              <a:rPr lang="tr-TR" sz="2000" dirty="0" err="1" smtClean="0"/>
              <a:t>page</a:t>
            </a:r>
            <a:r>
              <a:rPr lang="tr-TR" sz="2000" dirty="0" smtClean="0"/>
              <a:t> </a:t>
            </a:r>
            <a:r>
              <a:rPr lang="tr-TR" sz="2000" dirty="0" err="1" smtClean="0"/>
              <a:t>numbers</a:t>
            </a:r>
            <a:r>
              <a:rPr lang="tr-TR" sz="2000" dirty="0" smtClean="0"/>
              <a:t> </a:t>
            </a:r>
            <a:r>
              <a:rPr lang="tr-TR" sz="2000" b="0" dirty="0" smtClean="0"/>
              <a:t>(format </a:t>
            </a:r>
            <a:r>
              <a:rPr lang="tr-TR" sz="2000" b="0" dirty="0" err="1" smtClean="0"/>
              <a:t>Page</a:t>
            </a:r>
            <a:r>
              <a:rPr lang="tr-TR" sz="2000" b="0" dirty="0" smtClean="0"/>
              <a:t> X of Y) in </a:t>
            </a:r>
            <a:r>
              <a:rPr lang="tr-TR" sz="2000" b="0" dirty="0" err="1" smtClean="0"/>
              <a:t>the</a:t>
            </a:r>
            <a:r>
              <a:rPr lang="tr-TR" sz="2000" b="0" dirty="0" smtClean="0"/>
              <a:t> </a:t>
            </a:r>
            <a:r>
              <a:rPr lang="tr-TR" sz="2000" dirty="0" err="1" smtClean="0"/>
              <a:t>Footer</a:t>
            </a:r>
            <a:endParaRPr lang="tr-TR" sz="2000" dirty="0" smtClean="0"/>
          </a:p>
          <a:p>
            <a:pPr>
              <a:lnSpc>
                <a:spcPct val="90000"/>
              </a:lnSpc>
            </a:pPr>
            <a:endParaRPr lang="tr-TR" sz="2000" b="0" dirty="0" smtClean="0"/>
          </a:p>
          <a:p>
            <a:pPr>
              <a:lnSpc>
                <a:spcPct val="90000"/>
              </a:lnSpc>
            </a:pPr>
            <a:r>
              <a:rPr lang="tr-TR" sz="2000" b="0" dirty="0" err="1" smtClean="0"/>
              <a:t>Ensure</a:t>
            </a:r>
            <a:r>
              <a:rPr lang="tr-TR" sz="2000" b="0" dirty="0" smtClean="0"/>
              <a:t> </a:t>
            </a:r>
            <a:r>
              <a:rPr lang="tr-TR" sz="2000" dirty="0" err="1" smtClean="0"/>
              <a:t>colour</a:t>
            </a:r>
            <a:r>
              <a:rPr lang="tr-TR" sz="2000" dirty="0" smtClean="0"/>
              <a:t> </a:t>
            </a:r>
            <a:r>
              <a:rPr lang="tr-TR" sz="2000" dirty="0" err="1" smtClean="0"/>
              <a:t>diagrams</a:t>
            </a:r>
            <a:r>
              <a:rPr lang="tr-TR" sz="2000" dirty="0" smtClean="0"/>
              <a:t> </a:t>
            </a:r>
            <a:r>
              <a:rPr lang="tr-TR" sz="2000" b="0" dirty="0" err="1" smtClean="0"/>
              <a:t>etc</a:t>
            </a:r>
            <a:r>
              <a:rPr lang="tr-TR" sz="2000" b="0" dirty="0" smtClean="0"/>
              <a:t>. </a:t>
            </a:r>
            <a:r>
              <a:rPr lang="tr-TR" sz="2000" b="0" dirty="0" err="1" smtClean="0"/>
              <a:t>are</a:t>
            </a:r>
            <a:r>
              <a:rPr lang="tr-TR" sz="2000" b="0" dirty="0" smtClean="0"/>
              <a:t> </a:t>
            </a:r>
            <a:r>
              <a:rPr lang="tr-TR" sz="2000" b="0" dirty="0" err="1" smtClean="0"/>
              <a:t>understandable</a:t>
            </a:r>
            <a:r>
              <a:rPr lang="tr-TR" sz="2000" b="0" dirty="0" smtClean="0"/>
              <a:t> in </a:t>
            </a:r>
            <a:r>
              <a:rPr lang="tr-TR" sz="2000" dirty="0" smtClean="0"/>
              <a:t>B&amp;W</a:t>
            </a:r>
          </a:p>
          <a:p>
            <a:pPr>
              <a:lnSpc>
                <a:spcPct val="90000"/>
              </a:lnSpc>
            </a:pPr>
            <a:endParaRPr lang="tr-TR" sz="2000" b="0" dirty="0" smtClean="0"/>
          </a:p>
          <a:p>
            <a:pPr>
              <a:lnSpc>
                <a:spcPct val="90000"/>
              </a:lnSpc>
            </a:pPr>
            <a:r>
              <a:rPr lang="tr-TR" sz="2000" b="0" dirty="0" err="1" smtClean="0"/>
              <a:t>Explain</a:t>
            </a:r>
            <a:r>
              <a:rPr lang="tr-TR" sz="2000" b="0" dirty="0" smtClean="0"/>
              <a:t> </a:t>
            </a:r>
            <a:r>
              <a:rPr lang="tr-TR" sz="2000" b="0" dirty="0" err="1" smtClean="0"/>
              <a:t>any</a:t>
            </a:r>
            <a:r>
              <a:rPr lang="tr-TR" sz="2000" b="0" dirty="0" smtClean="0"/>
              <a:t> </a:t>
            </a:r>
            <a:r>
              <a:rPr lang="tr-TR" sz="2000" dirty="0" err="1" smtClean="0"/>
              <a:t>abbreviation</a:t>
            </a:r>
            <a:endParaRPr lang="tr-TR" sz="2000" dirty="0" smtClean="0"/>
          </a:p>
          <a:p>
            <a:pPr>
              <a:lnSpc>
                <a:spcPct val="90000"/>
              </a:lnSpc>
            </a:pPr>
            <a:endParaRPr lang="tr-TR" sz="2000" b="0" dirty="0"/>
          </a:p>
          <a:p>
            <a:pPr>
              <a:lnSpc>
                <a:spcPct val="90000"/>
              </a:lnSpc>
            </a:pPr>
            <a:r>
              <a:rPr lang="tr-TR" sz="2000" dirty="0" err="1" smtClean="0"/>
              <a:t>Get</a:t>
            </a:r>
            <a:r>
              <a:rPr lang="tr-TR" sz="2000" dirty="0" smtClean="0"/>
              <a:t> </a:t>
            </a:r>
            <a:r>
              <a:rPr lang="tr-TR" sz="2000" dirty="0" err="1" smtClean="0"/>
              <a:t>rid</a:t>
            </a:r>
            <a:r>
              <a:rPr lang="tr-TR" sz="2000" dirty="0" smtClean="0"/>
              <a:t> of </a:t>
            </a:r>
            <a:r>
              <a:rPr lang="tr-TR" sz="2000" dirty="0" err="1" smtClean="0"/>
              <a:t>repetitions</a:t>
            </a:r>
            <a:r>
              <a:rPr lang="tr-TR" sz="2000" dirty="0" smtClean="0"/>
              <a:t> </a:t>
            </a:r>
            <a:r>
              <a:rPr lang="tr-TR" sz="2000" b="0" dirty="0" smtClean="0"/>
              <a:t>(</a:t>
            </a:r>
            <a:r>
              <a:rPr lang="tr-TR" sz="2000" b="0" dirty="0" err="1" smtClean="0"/>
              <a:t>refer</a:t>
            </a:r>
            <a:r>
              <a:rPr lang="tr-TR" sz="2000" b="0" dirty="0" smtClean="0"/>
              <a:t> </a:t>
            </a:r>
            <a:r>
              <a:rPr lang="tr-TR" sz="2000" b="0" dirty="0" err="1" smtClean="0"/>
              <a:t>to</a:t>
            </a:r>
            <a:r>
              <a:rPr lang="tr-TR" sz="2000" b="0" dirty="0" smtClean="0"/>
              <a:t> </a:t>
            </a:r>
            <a:r>
              <a:rPr lang="tr-TR" sz="2000" b="0" dirty="0" err="1" smtClean="0"/>
              <a:t>other</a:t>
            </a:r>
            <a:r>
              <a:rPr lang="tr-TR" sz="2000" b="0" dirty="0" smtClean="0"/>
              <a:t> </a:t>
            </a:r>
            <a:r>
              <a:rPr lang="tr-TR" sz="2000" b="0" dirty="0" err="1" smtClean="0"/>
              <a:t>parts</a:t>
            </a:r>
            <a:r>
              <a:rPr lang="tr-TR" sz="2000" b="0" dirty="0" smtClean="0"/>
              <a:t> of </a:t>
            </a:r>
            <a:r>
              <a:rPr lang="tr-TR" sz="2000" b="0" dirty="0" err="1" smtClean="0"/>
              <a:t>proposal</a:t>
            </a:r>
            <a:r>
              <a:rPr lang="tr-TR" sz="2000" b="0" dirty="0" smtClean="0"/>
              <a:t> </a:t>
            </a:r>
            <a:r>
              <a:rPr lang="tr-TR" sz="2000" b="0" dirty="0" err="1" smtClean="0"/>
              <a:t>if</a:t>
            </a:r>
            <a:r>
              <a:rPr lang="tr-TR" sz="2000" b="0" dirty="0" smtClean="0"/>
              <a:t> </a:t>
            </a:r>
            <a:r>
              <a:rPr lang="tr-TR" sz="2000" b="0" dirty="0" err="1" smtClean="0"/>
              <a:t>necessary</a:t>
            </a:r>
            <a:r>
              <a:rPr lang="tr-TR" sz="2000" b="0" dirty="0" smtClean="0"/>
              <a:t>)</a:t>
            </a:r>
          </a:p>
          <a:p>
            <a:pPr>
              <a:lnSpc>
                <a:spcPct val="90000"/>
              </a:lnSpc>
            </a:pPr>
            <a:endParaRPr lang="tr-TR" sz="2000" b="0" dirty="0"/>
          </a:p>
          <a:p>
            <a:pPr>
              <a:lnSpc>
                <a:spcPct val="90000"/>
              </a:lnSpc>
            </a:pPr>
            <a:r>
              <a:rPr lang="tr-TR" sz="2000" dirty="0" smtClean="0"/>
              <a:t>DO NOT COPY </a:t>
            </a:r>
            <a:r>
              <a:rPr lang="tr-TR" sz="2000" dirty="0" err="1" smtClean="0"/>
              <a:t>text</a:t>
            </a:r>
            <a:r>
              <a:rPr lang="tr-TR" sz="2000" dirty="0" smtClean="0"/>
              <a:t> </a:t>
            </a:r>
            <a:r>
              <a:rPr lang="tr-TR" sz="2000" b="0" dirty="0" err="1" smtClean="0"/>
              <a:t>from</a:t>
            </a:r>
            <a:r>
              <a:rPr lang="tr-TR" sz="2000" b="0" dirty="0" smtClean="0"/>
              <a:t> </a:t>
            </a:r>
            <a:r>
              <a:rPr lang="tr-TR" sz="2000" b="0" dirty="0" err="1" smtClean="0"/>
              <a:t>other</a:t>
            </a:r>
            <a:r>
              <a:rPr lang="tr-TR" sz="2000" b="0" dirty="0" smtClean="0"/>
              <a:t> </a:t>
            </a:r>
            <a:r>
              <a:rPr lang="tr-TR" sz="2000" b="0" dirty="0" err="1" smtClean="0"/>
              <a:t>documents</a:t>
            </a:r>
            <a:r>
              <a:rPr lang="tr-TR" sz="2000" b="0" dirty="0" smtClean="0"/>
              <a:t> </a:t>
            </a:r>
            <a:r>
              <a:rPr lang="tr-TR" sz="2000" b="0" dirty="0" err="1" smtClean="0"/>
              <a:t>or</a:t>
            </a:r>
            <a:r>
              <a:rPr lang="tr-TR" sz="2000" b="0" dirty="0" smtClean="0"/>
              <a:t> </a:t>
            </a:r>
            <a:r>
              <a:rPr lang="tr-TR" sz="2000" b="0" dirty="0" err="1" smtClean="0"/>
              <a:t>websites</a:t>
            </a:r>
            <a:endParaRPr lang="tr-TR" sz="2000" b="0" dirty="0" smtClean="0"/>
          </a:p>
          <a:p>
            <a:pPr>
              <a:lnSpc>
                <a:spcPct val="90000"/>
              </a:lnSpc>
            </a:pPr>
            <a:endParaRPr lang="tr-TR" sz="2000" b="0" dirty="0"/>
          </a:p>
          <a:p>
            <a:pPr>
              <a:lnSpc>
                <a:spcPct val="90000"/>
              </a:lnSpc>
            </a:pPr>
            <a:r>
              <a:rPr lang="tr-TR" sz="2000" dirty="0" smtClean="0"/>
              <a:t>Be </a:t>
            </a:r>
            <a:r>
              <a:rPr lang="tr-TR" sz="2000" dirty="0" err="1" smtClean="0"/>
              <a:t>consistent</a:t>
            </a:r>
            <a:r>
              <a:rPr lang="tr-TR" sz="2000" dirty="0" smtClean="0"/>
              <a:t> </a:t>
            </a:r>
            <a:r>
              <a:rPr lang="tr-TR" sz="2000" dirty="0" err="1" smtClean="0"/>
              <a:t>with</a:t>
            </a:r>
            <a:r>
              <a:rPr lang="tr-TR" sz="2000" dirty="0" smtClean="0"/>
              <a:t> </a:t>
            </a:r>
            <a:r>
              <a:rPr lang="tr-TR" sz="2000" dirty="0" err="1" smtClean="0"/>
              <a:t>the</a:t>
            </a:r>
            <a:r>
              <a:rPr lang="tr-TR" sz="2000" dirty="0" smtClean="0"/>
              <a:t> </a:t>
            </a:r>
            <a:r>
              <a:rPr lang="tr-TR" sz="2000" dirty="0" err="1" smtClean="0"/>
              <a:t>terms</a:t>
            </a:r>
            <a:r>
              <a:rPr lang="tr-TR" sz="2000" dirty="0" smtClean="0"/>
              <a:t> </a:t>
            </a:r>
            <a:r>
              <a:rPr lang="tr-TR" sz="2000" b="0" dirty="0" smtClean="0"/>
              <a:t>(1st </a:t>
            </a:r>
            <a:r>
              <a:rPr lang="tr-TR" sz="2000" b="0" dirty="0" err="1" smtClean="0"/>
              <a:t>or</a:t>
            </a:r>
            <a:r>
              <a:rPr lang="tr-TR" sz="2000" b="0" dirty="0" smtClean="0"/>
              <a:t> 3rd </a:t>
            </a:r>
            <a:r>
              <a:rPr lang="tr-TR" sz="2000" b="0" dirty="0" err="1" smtClean="0"/>
              <a:t>person</a:t>
            </a:r>
            <a:r>
              <a:rPr lang="tr-TR" sz="2000" b="0" dirty="0" smtClean="0"/>
              <a:t>)</a:t>
            </a:r>
            <a:endParaRPr lang="tr-TR" sz="2000" b="0" dirty="0"/>
          </a:p>
          <a:p>
            <a:pPr>
              <a:lnSpc>
                <a:spcPct val="90000"/>
              </a:lnSpc>
            </a:pPr>
            <a:endParaRPr lang="tr-TR" sz="2000" b="0" dirty="0"/>
          </a:p>
          <a:p>
            <a:pPr>
              <a:lnSpc>
                <a:spcPct val="90000"/>
              </a:lnSpc>
            </a:pPr>
            <a:endParaRPr lang="en-GB" sz="2000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8BCCCF-8EBA-41F6-9A78-49328144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42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5491</TotalTime>
  <Words>498</Words>
  <Application>Microsoft Office PowerPoint</Application>
  <PresentationFormat>Ekran Gösterisi (4:3)</PresentationFormat>
  <Paragraphs>83</Paragraphs>
  <Slides>6</Slides>
  <Notes>5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3</vt:i4>
      </vt:variant>
      <vt:variant>
        <vt:lpstr>Slayt Başlıkları</vt:lpstr>
      </vt:variant>
      <vt:variant>
        <vt:i4>6</vt:i4>
      </vt:variant>
    </vt:vector>
  </HeadingPairs>
  <TitlesOfParts>
    <vt:vector size="14" baseType="lpstr">
      <vt:lpstr>Arial</vt:lpstr>
      <vt:lpstr>Arial Unicode MS</vt:lpstr>
      <vt:lpstr>Calibri</vt:lpstr>
      <vt:lpstr>Cambria</vt:lpstr>
      <vt:lpstr>Wingdings</vt:lpstr>
      <vt:lpstr>Benutzerdefiniertes Design</vt:lpstr>
      <vt:lpstr>1_Motyw pakietu Office</vt:lpstr>
      <vt:lpstr>Motyw pakietu Office</vt:lpstr>
      <vt:lpstr>Marie Skłodowska-Curie Actions Tips and Hints </vt:lpstr>
      <vt:lpstr>ATTENTION!</vt:lpstr>
      <vt:lpstr>PowerPoint Sunusu</vt:lpstr>
      <vt:lpstr>ATTENTION!</vt:lpstr>
      <vt:lpstr>FORMAT</vt:lpstr>
      <vt:lpstr>FORMAT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familie</dc:creator>
  <cp:lastModifiedBy>Şeyma Sayımlar</cp:lastModifiedBy>
  <cp:revision>644</cp:revision>
  <cp:lastPrinted>2018-06-04T13:01:49Z</cp:lastPrinted>
  <dcterms:created xsi:type="dcterms:W3CDTF">2015-03-18T15:45:46Z</dcterms:created>
  <dcterms:modified xsi:type="dcterms:W3CDTF">2021-06-08T06:45:42Z</dcterms:modified>
</cp:coreProperties>
</file>